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5" r:id="rId3"/>
    <p:sldId id="295" r:id="rId4"/>
    <p:sldId id="296" r:id="rId5"/>
    <p:sldId id="309" r:id="rId6"/>
    <p:sldId id="306" r:id="rId7"/>
    <p:sldId id="307" r:id="rId8"/>
    <p:sldId id="301" r:id="rId9"/>
    <p:sldId id="302" r:id="rId10"/>
    <p:sldId id="303" r:id="rId11"/>
    <p:sldId id="305" r:id="rId12"/>
  </p:sldIdLst>
  <p:sldSz cx="9144000" cy="6858000" type="screen4x3"/>
  <p:notesSz cx="6810375" cy="9942513"/>
  <p:custDataLst>
    <p:tags r:id="rId1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94660" autoAdjust="0"/>
  </p:normalViewPr>
  <p:slideViewPr>
    <p:cSldViewPr>
      <p:cViewPr>
        <p:scale>
          <a:sx n="75" d="100"/>
          <a:sy n="75" d="100"/>
        </p:scale>
        <p:origin x="-1949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4062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9" y="3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65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9" y="9443665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9" y="3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7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665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9" y="9443665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96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15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7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4127-1558-4522-B5F9-BA10DD287A24}" type="slidenum">
              <a:rPr lang="nl-NL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0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854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js.lambooij@rivm.nl" TargetMode="External"/><Relationship Id="rId2" Type="http://schemas.openxmlformats.org/officeDocument/2006/relationships/hyperlink" Target="mailto:Else.zantinge@rivm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8064" y="2192462"/>
            <a:ext cx="3654177" cy="1223962"/>
          </a:xfrm>
        </p:spPr>
        <p:txBody>
          <a:bodyPr/>
          <a:lstStyle/>
          <a:p>
            <a:r>
              <a:rPr lang="nl-NL" sz="2000" dirty="0"/>
              <a:t>Werkingsmechanismen en illustraties voor het </a:t>
            </a:r>
            <a:r>
              <a:rPr lang="nl-NL" sz="2000" dirty="0" err="1"/>
              <a:t>nudgen</a:t>
            </a:r>
            <a:r>
              <a:rPr lang="nl-NL" sz="2000" dirty="0"/>
              <a:t> van gezond gedrag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Else Zantinge</a:t>
            </a:r>
          </a:p>
          <a:p>
            <a:r>
              <a:rPr lang="nl-NL" sz="2000" dirty="0" err="1" smtClean="0"/>
              <a:t>Mattijs</a:t>
            </a:r>
            <a:r>
              <a:rPr lang="nl-NL" sz="2000" dirty="0" smtClean="0"/>
              <a:t> </a:t>
            </a:r>
            <a:r>
              <a:rPr lang="nl-NL" sz="2000" dirty="0" err="1" smtClean="0"/>
              <a:t>Lambooij</a:t>
            </a:r>
            <a:endParaRPr lang="nl-NL" sz="2000" dirty="0" smtClean="0"/>
          </a:p>
          <a:p>
            <a:endParaRPr lang="nl-NL" dirty="0"/>
          </a:p>
          <a:p>
            <a:r>
              <a:rPr lang="nl-NL" sz="1200" dirty="0" smtClean="0"/>
              <a:t>RIVM, centra:</a:t>
            </a:r>
          </a:p>
          <a:p>
            <a:r>
              <a:rPr lang="nl-NL" sz="1200" dirty="0" smtClean="0"/>
              <a:t>Kennisintegratie Volksgezondheid en Zorg</a:t>
            </a:r>
          </a:p>
          <a:p>
            <a:r>
              <a:rPr lang="nl-NL" sz="1200" dirty="0" smtClean="0"/>
              <a:t>Voeding, Preventie en Zorg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 </a:t>
            </a:r>
            <a:r>
              <a:rPr lang="nl-NL" dirty="0" err="1" smtClean="0"/>
              <a:t>theory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Nudges</a:t>
            </a:r>
            <a:r>
              <a:rPr lang="nl-NL" dirty="0" smtClean="0"/>
              <a:t> </a:t>
            </a:r>
            <a:r>
              <a:rPr lang="nl-NL" dirty="0"/>
              <a:t>die inspelen op een </a:t>
            </a:r>
            <a:r>
              <a:rPr lang="nl-NL" dirty="0" err="1"/>
              <a:t>fun</a:t>
            </a:r>
            <a:r>
              <a:rPr lang="nl-NL" dirty="0"/>
              <a:t> factor: het gewenste gedrag aantrekkelijk maken door </a:t>
            </a:r>
            <a:r>
              <a:rPr lang="nl-NL" dirty="0" smtClean="0"/>
              <a:t>iets vernieuwends, leuks </a:t>
            </a:r>
            <a:r>
              <a:rPr lang="nl-NL" dirty="0"/>
              <a:t>of grappigs.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R:\Projecten\S131002 The value of nudging\03 Communicatie\Presentaties\Hamburg station stimuleert trapl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0" y="3645024"/>
            <a:ext cx="3323861" cy="2492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9" y="3303082"/>
            <a:ext cx="2247752" cy="2247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90788"/>
            <a:ext cx="2304256" cy="3072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1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Ideeën, vragen, contact?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Else </a:t>
            </a:r>
            <a:r>
              <a:rPr lang="nl-NL" dirty="0" smtClean="0"/>
              <a:t>Zantinge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Else.zantinge@rivm.nl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Mattijs</a:t>
            </a:r>
            <a:r>
              <a:rPr lang="nl-NL" dirty="0" smtClean="0"/>
              <a:t> </a:t>
            </a:r>
            <a:r>
              <a:rPr lang="nl-NL" dirty="0" err="1" smtClean="0"/>
              <a:t>Lambooij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Mattijs.lambooij@rivm.nl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48" y="3501008"/>
            <a:ext cx="3668061" cy="19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nudge is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… een </a:t>
            </a:r>
            <a:r>
              <a:rPr lang="nl-NL" dirty="0"/>
              <a:t>simpele, doelbewuste en transparante aanpassing in de keuzearchitectuur die gewenst gedrag beïnvloedt door in te spelen op de heuristische manier waarop mensen keuzes maken zonder alternatieve keuzes onmogelijk te </a:t>
            </a:r>
            <a:r>
              <a:rPr lang="nl-NL" dirty="0" smtClean="0"/>
              <a:t>maken.</a:t>
            </a:r>
            <a:endParaRPr lang="nl-NL" dirty="0"/>
          </a:p>
          <a:p>
            <a:pPr marL="0" indent="0">
              <a:buNone/>
            </a:pPr>
            <a:r>
              <a:rPr lang="nl-NL" sz="1400" dirty="0" smtClean="0"/>
              <a:t>(De Ridder &amp; </a:t>
            </a:r>
            <a:r>
              <a:rPr lang="nl-NL" sz="1400" dirty="0" err="1" smtClean="0"/>
              <a:t>Gillebaart</a:t>
            </a:r>
            <a:r>
              <a:rPr lang="nl-NL" sz="1400" dirty="0" smtClean="0"/>
              <a:t>, 2015; gebaseerd op </a:t>
            </a:r>
            <a:r>
              <a:rPr lang="en-GB" sz="1400" dirty="0" err="1" smtClean="0"/>
              <a:t>Thaler</a:t>
            </a:r>
            <a:r>
              <a:rPr lang="en-GB" sz="1400" dirty="0" smtClean="0"/>
              <a:t> </a:t>
            </a:r>
            <a:r>
              <a:rPr lang="en-GB" sz="1400" dirty="0"/>
              <a:t>&amp; </a:t>
            </a:r>
            <a:r>
              <a:rPr lang="en-GB" sz="1400" dirty="0" err="1" smtClean="0"/>
              <a:t>Sunstein</a:t>
            </a:r>
            <a:r>
              <a:rPr lang="en-GB" sz="1400" dirty="0" smtClean="0"/>
              <a:t> (2008)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  <a:p>
            <a:pPr marL="0" lvl="0" indent="0">
              <a:buNone/>
            </a:pPr>
            <a:r>
              <a:rPr lang="nl-NL" dirty="0" smtClean="0"/>
              <a:t>Kernelementen:</a:t>
            </a:r>
            <a:endParaRPr lang="nl-NL" dirty="0"/>
          </a:p>
          <a:p>
            <a:pPr lvl="0"/>
            <a:r>
              <a:rPr lang="nl-NL" dirty="0"/>
              <a:t>gewenst gedrag</a:t>
            </a:r>
          </a:p>
          <a:p>
            <a:pPr lvl="0"/>
            <a:r>
              <a:rPr lang="nl-NL" dirty="0"/>
              <a:t>heuristische basis </a:t>
            </a:r>
            <a:endParaRPr lang="nl-NL" dirty="0" smtClean="0"/>
          </a:p>
          <a:p>
            <a:pPr lvl="0"/>
            <a:r>
              <a:rPr lang="nl-NL" dirty="0" smtClean="0"/>
              <a:t>behoud keuzevrijheid</a:t>
            </a:r>
            <a:endParaRPr lang="nl-NL" dirty="0"/>
          </a:p>
          <a:p>
            <a:pPr marL="0" indent="0" hangingPunc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9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72450" cy="444500"/>
          </a:xfrm>
        </p:spPr>
        <p:txBody>
          <a:bodyPr/>
          <a:lstStyle/>
          <a:p>
            <a:r>
              <a:rPr lang="nl-NL" dirty="0" smtClean="0"/>
              <a:t>Raamwerk werkende mechanismen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Heuristieken</a:t>
            </a:r>
            <a:endParaRPr lang="en-US" dirty="0" smtClean="0"/>
          </a:p>
          <a:p>
            <a:r>
              <a:rPr lang="en-US" dirty="0" smtClean="0"/>
              <a:t>Default</a:t>
            </a:r>
          </a:p>
          <a:p>
            <a:r>
              <a:rPr lang="en-US" dirty="0" err="1" smtClean="0"/>
              <a:t>Beschikbaarheid</a:t>
            </a:r>
            <a:endParaRPr lang="en-US" dirty="0" smtClean="0"/>
          </a:p>
          <a:p>
            <a:r>
              <a:rPr lang="en-US" dirty="0" err="1" smtClean="0"/>
              <a:t>Representativiteit</a:t>
            </a:r>
            <a:endParaRPr lang="en-US" dirty="0" smtClean="0"/>
          </a:p>
          <a:p>
            <a:r>
              <a:rPr lang="en-US" dirty="0" smtClean="0"/>
              <a:t>Anchoring</a:t>
            </a:r>
          </a:p>
          <a:p>
            <a:r>
              <a:rPr lang="en-US" dirty="0" smtClean="0"/>
              <a:t>Framing</a:t>
            </a:r>
          </a:p>
          <a:p>
            <a:r>
              <a:rPr lang="en-US" dirty="0" err="1" smtClean="0"/>
              <a:t>Sociale</a:t>
            </a:r>
            <a:r>
              <a:rPr lang="en-US" dirty="0" smtClean="0"/>
              <a:t> norm</a:t>
            </a:r>
          </a:p>
          <a:p>
            <a:endParaRPr lang="en-US" dirty="0"/>
          </a:p>
          <a:p>
            <a:r>
              <a:rPr lang="en-US" dirty="0" smtClean="0"/>
              <a:t>Fun theory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3074" name="Picture 2" descr="https://pbs.twimg.com/media/BVnz-HUCMAEngXp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87" y="1916832"/>
            <a:ext cx="2571262" cy="3980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Default heuristiek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neiging om te kiezen voor de optie die je krijgt toegewezen als je geen verdere actie onderneemt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Drie achterliggende mechanismen:</a:t>
            </a:r>
            <a:endParaRPr lang="nl-NL" dirty="0"/>
          </a:p>
          <a:p>
            <a:r>
              <a:rPr lang="nl-NL" dirty="0" smtClean="0"/>
              <a:t>Default = aanbevolen keuze</a:t>
            </a:r>
          </a:p>
          <a:p>
            <a:r>
              <a:rPr lang="nl-NL" dirty="0" smtClean="0"/>
              <a:t>Verliesaversie</a:t>
            </a:r>
          </a:p>
          <a:p>
            <a:r>
              <a:rPr lang="nl-NL" dirty="0" smtClean="0"/>
              <a:t>Minste inspanning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Voorbeelden: orgaandonatie, </a:t>
            </a:r>
            <a:r>
              <a:rPr lang="nl-NL" smtClean="0"/>
              <a:t>aanpassing leenbedrag studiefinanciering                                                                                 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19" y="2924943"/>
            <a:ext cx="3505081" cy="1889457"/>
          </a:xfrm>
          <a:prstGeom prst="rect">
            <a:avLst/>
          </a:prstGeom>
          <a:noFill/>
          <a:ln w="9525">
            <a:solidFill>
              <a:schemeClr val="tx1">
                <a:alpha val="4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2031288"/>
            <a:ext cx="1296144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Beslissing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636912"/>
            <a:ext cx="1440160" cy="30777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</a:rPr>
              <a:t>Heuristiek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3294005"/>
            <a:ext cx="2412268" cy="95410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</a:rPr>
              <a:t>Mechanisme: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Aanbevolen 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Verliesaversie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Minimale inspanning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3568" y="1263868"/>
            <a:ext cx="8172450" cy="444500"/>
          </a:xfrm>
        </p:spPr>
        <p:txBody>
          <a:bodyPr/>
          <a:lstStyle/>
          <a:p>
            <a:r>
              <a:rPr lang="nl-NL" dirty="0" smtClean="0"/>
              <a:t>Voorbeeld raamwerk: Default heuristiek 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537186"/>
            <a:ext cx="2376264" cy="954107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</a:rPr>
              <a:t>Voorbeeld </a:t>
            </a:r>
            <a:r>
              <a:rPr lang="nl-NL" sz="1400" dirty="0" err="1">
                <a:solidFill>
                  <a:prstClr val="black"/>
                </a:solidFill>
              </a:rPr>
              <a:t>nudges</a:t>
            </a:r>
            <a:r>
              <a:rPr lang="nl-NL" sz="1400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>
                <a:solidFill>
                  <a:prstClr val="black"/>
                </a:solidFill>
              </a:rPr>
              <a:t>Opt</a:t>
            </a:r>
            <a:r>
              <a:rPr lang="nl-NL" sz="1400" dirty="0">
                <a:solidFill>
                  <a:prstClr val="black"/>
                </a:solidFill>
              </a:rPr>
              <a:t>-in orgaandonatie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Default </a:t>
            </a:r>
            <a:r>
              <a:rPr lang="nl-NL" sz="1400" dirty="0" err="1">
                <a:solidFill>
                  <a:prstClr val="black"/>
                </a:solidFill>
              </a:rPr>
              <a:t>stufi</a:t>
            </a:r>
            <a:r>
              <a:rPr lang="nl-NL" sz="1400" dirty="0">
                <a:solidFill>
                  <a:prstClr val="black"/>
                </a:solidFill>
              </a:rPr>
              <a:t> lening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….</a:t>
            </a:r>
          </a:p>
        </p:txBody>
      </p:sp>
      <p:pic>
        <p:nvPicPr>
          <p:cNvPr id="1027" name="Picture 3" descr="C:\Users\zantinge\AppData\Local\Temp\notes0CDE87\piram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73" y="1772816"/>
            <a:ext cx="42906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Beschikbaarheidsheuristiek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 baseren onze keuze op informatie/de optie die op dat moment het meest beschikbaar is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Mentale beschikbaarheid</a:t>
            </a:r>
          </a:p>
          <a:p>
            <a:r>
              <a:rPr lang="nl-NL" dirty="0" smtClean="0"/>
              <a:t>Optie wordt aantrekkelijker als je er meer aan denkt:</a:t>
            </a:r>
          </a:p>
          <a:p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Bijv. </a:t>
            </a:r>
            <a:r>
              <a:rPr lang="nl-NL" dirty="0" err="1" smtClean="0"/>
              <a:t>saillantie</a:t>
            </a:r>
            <a:r>
              <a:rPr lang="nl-NL" dirty="0" smtClean="0"/>
              <a:t>: opvallend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Bijv. affect: gekoppeld aan een emotie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Bijv. nabijheid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39090"/>
            <a:ext cx="3551968" cy="19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Anchoring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neiging om een schatting te maken op basis van een referentiepunt of startwaarde. 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Bijv. een donatiebedrag kiezen op</a:t>
            </a:r>
          </a:p>
          <a:p>
            <a:pPr marL="0" indent="0">
              <a:buNone/>
            </a:pPr>
            <a:r>
              <a:rPr lang="nl-NL" dirty="0" smtClean="0"/>
              <a:t>   basis van aangeboden categorieën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Bijv. portiegrootte laten bepalen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door het aanbod </a:t>
            </a:r>
          </a:p>
          <a:p>
            <a:pPr marL="0" indent="0">
              <a:buNone/>
            </a:pPr>
            <a:r>
              <a:rPr lang="nl-NL" dirty="0" smtClean="0"/>
              <a:t>   (referentiepunt = middelste optie)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86962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Framing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voorkeur van mensen wordt beïnvloed door de manier waarop de informatie gepresenteerd wordt.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Positief frame: de voordelen van een keuze benadrukken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Negatief frame: de nadelen van een keuze benadrukken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Frames beïnvloeden de mate waarin zekerheid wordt gekozen of risico wordt genomen, bijv. bij screening.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norm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sociale context bepaalt (deels) ons gedrag. We gebruiken sociale normen als standaard voor de gepastheid van ons gedrag en baseren onze keuzes daarop.</a:t>
            </a:r>
            <a:endParaRPr lang="nl-NL" dirty="0"/>
          </a:p>
          <a:p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Drie mechanismen:</a:t>
            </a:r>
          </a:p>
          <a:p>
            <a:r>
              <a:rPr lang="nl-NL" dirty="0" smtClean="0"/>
              <a:t>Sociale bewijskracht</a:t>
            </a:r>
          </a:p>
          <a:p>
            <a:r>
              <a:rPr lang="nl-NL" dirty="0" smtClean="0"/>
              <a:t>Nastreven goedkeuring</a:t>
            </a:r>
          </a:p>
          <a:p>
            <a:r>
              <a:rPr lang="nl-NL" dirty="0" smtClean="0"/>
              <a:t>Verbeteren zelfbeeld</a:t>
            </a:r>
            <a:endParaRPr lang="nl-NL" dirty="0"/>
          </a:p>
          <a:p>
            <a:endParaRPr lang="nl-NL" b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Aansluiten bij de meerderheid, dat is de norm.</a:t>
            </a:r>
          </a:p>
          <a:p>
            <a:pPr marL="0" indent="0">
              <a:buNone/>
            </a:pPr>
            <a:r>
              <a:rPr lang="nl-NL" dirty="0" smtClean="0"/>
              <a:t>Voorbeeld: 80% van de rokers wil graag stoppen. </a:t>
            </a:r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00" y="3068960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heme/theme1.xml><?xml version="1.0" encoding="utf-8"?>
<a:theme xmlns:a="http://schemas.openxmlformats.org/drawingml/2006/main" name="Tijdelijk_bestand_Presentatie 05 (1)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9242</TotalTime>
  <Words>411</Words>
  <Application>Microsoft Office PowerPoint</Application>
  <PresentationFormat>On-screen Show (4:3)</PresentationFormat>
  <Paragraphs>118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Tijdelijk_bestand_Presentatie 05 (1)</vt:lpstr>
      <vt:lpstr>Werkingsmechanismen en illustraties voor het nudgen van gezond gedrag</vt:lpstr>
      <vt:lpstr>Een nudge is …</vt:lpstr>
      <vt:lpstr>Raamwerk werkende mechanismen</vt:lpstr>
      <vt:lpstr>Default heuristiek</vt:lpstr>
      <vt:lpstr>Voorbeeld raamwerk: Default heuristiek </vt:lpstr>
      <vt:lpstr>Beschikbaarheidsheuristiek</vt:lpstr>
      <vt:lpstr>Anchoring</vt:lpstr>
      <vt:lpstr>Framing</vt:lpstr>
      <vt:lpstr>Sociale norm</vt:lpstr>
      <vt:lpstr>Fun theory</vt:lpstr>
      <vt:lpstr>Ideeën, vragen, contact?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FIRA-PART</dc:title>
  <dc:creator>Maaike van der Noordt</dc:creator>
  <cp:lastModifiedBy>Else Zantinge</cp:lastModifiedBy>
  <cp:revision>149</cp:revision>
  <cp:lastPrinted>2016-06-27T07:24:01Z</cp:lastPrinted>
  <dcterms:created xsi:type="dcterms:W3CDTF">2014-06-11T11:15:46Z</dcterms:created>
  <dcterms:modified xsi:type="dcterms:W3CDTF">2017-11-21T12:33:41Z</dcterms:modified>
</cp:coreProperties>
</file>